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Poppins Bold" charset="1" panose="00000800000000000000"/>
      <p:regular r:id="rId11"/>
    </p:embeddedFont>
    <p:embeddedFont>
      <p:font typeface="Poppins" charset="1" panose="000005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TT Hoves Bold" charset="1" panose="02000003020000060003"/>
      <p:regular r:id="rId15"/>
    </p:embeddedFont>
    <p:embeddedFont>
      <p:font typeface="Helvetica World" charset="1" panose="020B0500040000020004"/>
      <p:regular r:id="rId16"/>
    </p:embeddedFont>
    <p:embeddedFont>
      <p:font typeface="Helvetica World Bold" charset="1" panose="020B080004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8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56107" y="5186947"/>
            <a:ext cx="9323926" cy="932392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54436" y="2554812"/>
            <a:ext cx="4552882" cy="9008658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753" t="0" r="-1075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585853" y="674512"/>
            <a:ext cx="885693" cy="1099619"/>
          </a:xfrm>
          <a:custGeom>
            <a:avLst/>
            <a:gdLst/>
            <a:ahLst/>
            <a:cxnLst/>
            <a:rect r="r" b="b" t="t" l="l"/>
            <a:pathLst>
              <a:path h="1099619" w="885693">
                <a:moveTo>
                  <a:pt x="0" y="0"/>
                </a:moveTo>
                <a:lnTo>
                  <a:pt x="885694" y="0"/>
                </a:lnTo>
                <a:lnTo>
                  <a:pt x="885694" y="1099620"/>
                </a:lnTo>
                <a:lnTo>
                  <a:pt x="0" y="1099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72503">
            <a:off x="15107347" y="878860"/>
            <a:ext cx="2327914" cy="1990948"/>
          </a:xfrm>
          <a:custGeom>
            <a:avLst/>
            <a:gdLst/>
            <a:ahLst/>
            <a:cxnLst/>
            <a:rect r="r" b="b" t="t" l="l"/>
            <a:pathLst>
              <a:path h="1990948" w="2327914">
                <a:moveTo>
                  <a:pt x="0" y="0"/>
                </a:moveTo>
                <a:lnTo>
                  <a:pt x="2327913" y="0"/>
                </a:lnTo>
                <a:lnTo>
                  <a:pt x="2327913" y="1990948"/>
                </a:lnTo>
                <a:lnTo>
                  <a:pt x="0" y="199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123608" y="2860283"/>
            <a:ext cx="3607606" cy="1921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802"/>
              </a:lnSpc>
            </a:pPr>
            <a:r>
              <a:rPr lang="en-US" b="true" sz="125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GPS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67819" y="4255564"/>
            <a:ext cx="8003485" cy="1568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313"/>
              </a:lnSpc>
            </a:pPr>
            <a:r>
              <a:rPr lang="en-US" sz="10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 TELEFONU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5748260"/>
            <a:ext cx="5999728" cy="38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3"/>
              </a:lnSpc>
            </a:pPr>
            <a:r>
              <a:rPr lang="en-US" sz="20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Jakub Pierník a David Sobek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6545" y="1121798"/>
            <a:ext cx="4185070" cy="31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2"/>
              </a:lnSpc>
            </a:pPr>
            <a:r>
              <a:rPr lang="en-US" sz="246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GEOTRACK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8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57209" y="6871967"/>
            <a:ext cx="12652166" cy="996959"/>
            <a:chOff x="0" y="0"/>
            <a:chExt cx="3332258" cy="2625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2258" cy="262574"/>
            </a:xfrm>
            <a:custGeom>
              <a:avLst/>
              <a:gdLst/>
              <a:ahLst/>
              <a:cxnLst/>
              <a:rect r="r" b="b" t="t" l="l"/>
              <a:pathLst>
                <a:path h="262574" w="3332258">
                  <a:moveTo>
                    <a:pt x="31207" y="0"/>
                  </a:moveTo>
                  <a:lnTo>
                    <a:pt x="3301051" y="0"/>
                  </a:lnTo>
                  <a:cubicBezTo>
                    <a:pt x="3318286" y="0"/>
                    <a:pt x="3332258" y="13972"/>
                    <a:pt x="3332258" y="31207"/>
                  </a:cubicBezTo>
                  <a:lnTo>
                    <a:pt x="3332258" y="231366"/>
                  </a:lnTo>
                  <a:cubicBezTo>
                    <a:pt x="3332258" y="239643"/>
                    <a:pt x="3328970" y="247581"/>
                    <a:pt x="3323117" y="253433"/>
                  </a:cubicBezTo>
                  <a:cubicBezTo>
                    <a:pt x="3317265" y="259286"/>
                    <a:pt x="3309327" y="262574"/>
                    <a:pt x="3301051" y="262574"/>
                  </a:cubicBezTo>
                  <a:lnTo>
                    <a:pt x="31207" y="262574"/>
                  </a:lnTo>
                  <a:cubicBezTo>
                    <a:pt x="22930" y="262574"/>
                    <a:pt x="14993" y="259286"/>
                    <a:pt x="9140" y="253433"/>
                  </a:cubicBezTo>
                  <a:cubicBezTo>
                    <a:pt x="3288" y="247581"/>
                    <a:pt x="0" y="239643"/>
                    <a:pt x="0" y="231366"/>
                  </a:cubicBezTo>
                  <a:lnTo>
                    <a:pt x="0" y="31207"/>
                  </a:lnTo>
                  <a:cubicBezTo>
                    <a:pt x="0" y="22930"/>
                    <a:pt x="3288" y="14993"/>
                    <a:pt x="9140" y="9140"/>
                  </a:cubicBezTo>
                  <a:cubicBezTo>
                    <a:pt x="14993" y="3288"/>
                    <a:pt x="22930" y="0"/>
                    <a:pt x="312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27C3">
                    <a:alpha val="100000"/>
                  </a:srgbClr>
                </a:gs>
                <a:gs pos="100000">
                  <a:srgbClr val="11084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32258" cy="310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19229" y="2613031"/>
            <a:ext cx="7335511" cy="3411211"/>
            <a:chOff x="0" y="0"/>
            <a:chExt cx="1136463" cy="5284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6463" cy="528486"/>
            </a:xfrm>
            <a:custGeom>
              <a:avLst/>
              <a:gdLst/>
              <a:ahLst/>
              <a:cxnLst/>
              <a:rect r="r" b="b" t="t" l="l"/>
              <a:pathLst>
                <a:path h="528486" w="1136463">
                  <a:moveTo>
                    <a:pt x="66490" y="0"/>
                  </a:moveTo>
                  <a:lnTo>
                    <a:pt x="1069972" y="0"/>
                  </a:lnTo>
                  <a:cubicBezTo>
                    <a:pt x="1087607" y="0"/>
                    <a:pt x="1104519" y="7005"/>
                    <a:pt x="1116988" y="19475"/>
                  </a:cubicBezTo>
                  <a:cubicBezTo>
                    <a:pt x="1129457" y="31944"/>
                    <a:pt x="1136463" y="48856"/>
                    <a:pt x="1136463" y="66490"/>
                  </a:cubicBezTo>
                  <a:lnTo>
                    <a:pt x="1136463" y="461995"/>
                  </a:lnTo>
                  <a:cubicBezTo>
                    <a:pt x="1136463" y="479630"/>
                    <a:pt x="1129457" y="496542"/>
                    <a:pt x="1116988" y="509011"/>
                  </a:cubicBezTo>
                  <a:cubicBezTo>
                    <a:pt x="1104519" y="521481"/>
                    <a:pt x="1087607" y="528486"/>
                    <a:pt x="1069972" y="528486"/>
                  </a:cubicBezTo>
                  <a:lnTo>
                    <a:pt x="66490" y="528486"/>
                  </a:lnTo>
                  <a:cubicBezTo>
                    <a:pt x="48856" y="528486"/>
                    <a:pt x="31944" y="521481"/>
                    <a:pt x="19475" y="509011"/>
                  </a:cubicBezTo>
                  <a:cubicBezTo>
                    <a:pt x="7005" y="496542"/>
                    <a:pt x="0" y="479630"/>
                    <a:pt x="0" y="461995"/>
                  </a:cubicBezTo>
                  <a:lnTo>
                    <a:pt x="0" y="66490"/>
                  </a:lnTo>
                  <a:cubicBezTo>
                    <a:pt x="0" y="48856"/>
                    <a:pt x="7005" y="31944"/>
                    <a:pt x="19475" y="19475"/>
                  </a:cubicBezTo>
                  <a:cubicBezTo>
                    <a:pt x="31944" y="7005"/>
                    <a:pt x="48856" y="0"/>
                    <a:pt x="664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1440" r="0" b="-11440"/>
              </a:stretch>
            </a:blipFill>
            <a:ln w="266700" cap="rnd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83505" y="271288"/>
            <a:ext cx="4028920" cy="151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43"/>
              </a:lnSpc>
            </a:pPr>
            <a:r>
              <a:rPr lang="en-US" b="true" sz="99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 JE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3505" y="2527306"/>
            <a:ext cx="9025576" cy="41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8"/>
              </a:lnSpc>
            </a:pPr>
            <a:r>
              <a:rPr lang="en-US" sz="2180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• GPS je techologie, která se stala nedílnou součástí našeho života.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48954" y="271288"/>
            <a:ext cx="4870718" cy="150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43"/>
              </a:lnSpc>
            </a:pPr>
            <a:r>
              <a:rPr lang="en-US" sz="9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3030" y="3197259"/>
            <a:ext cx="8426642" cy="75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b="true" sz="218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• Používá se v navigacích v autech, chytrých telefonech a                                                                                                                                              ㅤmnoha dalších zařízeních.</a:t>
            </a:r>
            <a:r>
              <a:rPr lang="en-US" b="true" sz="218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3030" y="4195300"/>
            <a:ext cx="8426642" cy="75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2"/>
              </a:lnSpc>
              <a:spcBef>
                <a:spcPct val="0"/>
              </a:spcBef>
            </a:pPr>
            <a:r>
              <a:rPr lang="en-US" b="true" sz="218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• Díky GPS můžeme snadno najít cestu, sledovat pohyb ㅤㅤㅤㅤobjektů a provádět mnoho dalších úkolů.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3505" y="5338234"/>
            <a:ext cx="8426642" cy="113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7"/>
              </a:lnSpc>
            </a:pPr>
            <a:r>
              <a:rPr lang="en-US" sz="2177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• GPS funguje nepřetržitě, za každého počasí a kdekoli na ㅤㅤㅤsvětě</a:t>
            </a:r>
          </a:p>
          <a:p>
            <a:pPr algn="l">
              <a:lnSpc>
                <a:spcPts val="304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93030" y="6280490"/>
            <a:ext cx="7869513" cy="113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b="true" sz="2177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• Vývoj NAVSTAR GPS byl zahájen v roce 1973 sloučením dvou projektů určených pro určování potřeby (System 621B a Timation)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8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978883">
            <a:off x="16270350" y="-1319286"/>
            <a:ext cx="4035301" cy="40353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33425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6596" y="2613031"/>
            <a:ext cx="7335511" cy="5270640"/>
            <a:chOff x="0" y="0"/>
            <a:chExt cx="1136463" cy="816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6463" cy="816560"/>
            </a:xfrm>
            <a:custGeom>
              <a:avLst/>
              <a:gdLst/>
              <a:ahLst/>
              <a:cxnLst/>
              <a:rect r="r" b="b" t="t" l="l"/>
              <a:pathLst>
                <a:path h="816560" w="1136463">
                  <a:moveTo>
                    <a:pt x="66490" y="0"/>
                  </a:moveTo>
                  <a:lnTo>
                    <a:pt x="1069972" y="0"/>
                  </a:lnTo>
                  <a:cubicBezTo>
                    <a:pt x="1087607" y="0"/>
                    <a:pt x="1104519" y="7005"/>
                    <a:pt x="1116988" y="19475"/>
                  </a:cubicBezTo>
                  <a:cubicBezTo>
                    <a:pt x="1129457" y="31944"/>
                    <a:pt x="1136463" y="48856"/>
                    <a:pt x="1136463" y="66490"/>
                  </a:cubicBezTo>
                  <a:lnTo>
                    <a:pt x="1136463" y="750070"/>
                  </a:lnTo>
                  <a:cubicBezTo>
                    <a:pt x="1136463" y="786791"/>
                    <a:pt x="1106694" y="816560"/>
                    <a:pt x="1069972" y="816560"/>
                  </a:cubicBezTo>
                  <a:lnTo>
                    <a:pt x="66490" y="816560"/>
                  </a:lnTo>
                  <a:cubicBezTo>
                    <a:pt x="48856" y="816560"/>
                    <a:pt x="31944" y="809555"/>
                    <a:pt x="19475" y="797086"/>
                  </a:cubicBezTo>
                  <a:cubicBezTo>
                    <a:pt x="7005" y="784616"/>
                    <a:pt x="0" y="767704"/>
                    <a:pt x="0" y="750070"/>
                  </a:cubicBezTo>
                  <a:lnTo>
                    <a:pt x="0" y="66490"/>
                  </a:lnTo>
                  <a:cubicBezTo>
                    <a:pt x="0" y="48856"/>
                    <a:pt x="7005" y="31944"/>
                    <a:pt x="19475" y="19475"/>
                  </a:cubicBezTo>
                  <a:cubicBezTo>
                    <a:pt x="31944" y="7005"/>
                    <a:pt x="48856" y="0"/>
                    <a:pt x="66490" y="0"/>
                  </a:cubicBezTo>
                  <a:close/>
                </a:path>
              </a:pathLst>
            </a:custGeom>
            <a:blipFill>
              <a:blip r:embed="rId2"/>
              <a:stretch>
                <a:fillRect l="-3921" t="0" r="-3921" b="0"/>
              </a:stretch>
            </a:blipFill>
            <a:ln w="266700" cap="rnd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3027823" y="8455171"/>
            <a:ext cx="12652166" cy="996959"/>
            <a:chOff x="0" y="0"/>
            <a:chExt cx="3332258" cy="2625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2258" cy="262574"/>
            </a:xfrm>
            <a:custGeom>
              <a:avLst/>
              <a:gdLst/>
              <a:ahLst/>
              <a:cxnLst/>
              <a:rect r="r" b="b" t="t" l="l"/>
              <a:pathLst>
                <a:path h="262574" w="3332258">
                  <a:moveTo>
                    <a:pt x="31207" y="0"/>
                  </a:moveTo>
                  <a:lnTo>
                    <a:pt x="3301051" y="0"/>
                  </a:lnTo>
                  <a:cubicBezTo>
                    <a:pt x="3318286" y="0"/>
                    <a:pt x="3332258" y="13972"/>
                    <a:pt x="3332258" y="31207"/>
                  </a:cubicBezTo>
                  <a:lnTo>
                    <a:pt x="3332258" y="231366"/>
                  </a:lnTo>
                  <a:cubicBezTo>
                    <a:pt x="3332258" y="239643"/>
                    <a:pt x="3328970" y="247581"/>
                    <a:pt x="3323117" y="253433"/>
                  </a:cubicBezTo>
                  <a:cubicBezTo>
                    <a:pt x="3317265" y="259286"/>
                    <a:pt x="3309327" y="262574"/>
                    <a:pt x="3301051" y="262574"/>
                  </a:cubicBezTo>
                  <a:lnTo>
                    <a:pt x="31207" y="262574"/>
                  </a:lnTo>
                  <a:cubicBezTo>
                    <a:pt x="22930" y="262574"/>
                    <a:pt x="14993" y="259286"/>
                    <a:pt x="9140" y="253433"/>
                  </a:cubicBezTo>
                  <a:cubicBezTo>
                    <a:pt x="3288" y="247581"/>
                    <a:pt x="0" y="239643"/>
                    <a:pt x="0" y="231366"/>
                  </a:cubicBezTo>
                  <a:lnTo>
                    <a:pt x="0" y="31207"/>
                  </a:lnTo>
                  <a:cubicBezTo>
                    <a:pt x="0" y="22930"/>
                    <a:pt x="3288" y="14993"/>
                    <a:pt x="9140" y="9140"/>
                  </a:cubicBezTo>
                  <a:cubicBezTo>
                    <a:pt x="14993" y="3288"/>
                    <a:pt x="22930" y="0"/>
                    <a:pt x="312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27C3">
                    <a:alpha val="100000"/>
                  </a:srgbClr>
                </a:gs>
                <a:gs pos="100000">
                  <a:srgbClr val="11084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332258" cy="310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842654">
            <a:off x="15241650" y="7535899"/>
            <a:ext cx="4035301" cy="40353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33425" cap="sq">
              <a:gradFill>
                <a:gsLst>
                  <a:gs pos="0">
                    <a:srgbClr val="FF27C3">
                      <a:alpha val="22000"/>
                    </a:srgbClr>
                  </a:gs>
                  <a:gs pos="100000">
                    <a:srgbClr val="11084B">
                      <a:alpha val="2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54436" y="2660656"/>
            <a:ext cx="4782559" cy="130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46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JAK TO CELÉ FUNGUJE?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9990" y="4226054"/>
            <a:ext cx="6520913" cy="113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2177" b="true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• Každá družice vysílá elektromagnetický signál.</a:t>
            </a:r>
          </a:p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b="true" sz="2177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ㅤ</a:t>
            </a:r>
            <a:r>
              <a:rPr lang="en-US" b="true" sz="2177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Tímto signálem je mikrovlnný paprsek, který ㅤㅤzachytí přijímač ve vaší GPS navigaci.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9990" y="5618557"/>
            <a:ext cx="6520913" cy="113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b="true" sz="2177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• Signál přitom přijímá ze 4 družic najednou, ㅤㅤačkoliv k určení polohy stačí paprsek pouze ze ㅤ3 družic.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7905" y="1444010"/>
            <a:ext cx="19769711" cy="19769711"/>
          </a:xfrm>
          <a:custGeom>
            <a:avLst/>
            <a:gdLst/>
            <a:ahLst/>
            <a:cxnLst/>
            <a:rect r="r" b="b" t="t" l="l"/>
            <a:pathLst>
              <a:path h="19769711" w="19769711">
                <a:moveTo>
                  <a:pt x="0" y="0"/>
                </a:moveTo>
                <a:lnTo>
                  <a:pt x="19769711" y="0"/>
                </a:lnTo>
                <a:lnTo>
                  <a:pt x="19769711" y="19769711"/>
                </a:lnTo>
                <a:lnTo>
                  <a:pt x="0" y="1976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37583" y="-6186424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9"/>
                </a:lnTo>
                <a:lnTo>
                  <a:pt x="0" y="9065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9037" y="3176977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595795">
            <a:off x="10558958" y="449188"/>
            <a:ext cx="6291068" cy="12447959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69757" t="-17500" r="-2885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4088140"/>
            <a:ext cx="7716489" cy="410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1"/>
              </a:lnSpc>
            </a:pPr>
            <a:r>
              <a:rPr lang="en-US" sz="299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Uživatelé pomocí GPS přijímače přijímají signály z jednotlivých družic, které jsou v danou chvíli nad obzorem. Na základě přijatých dat (časových značek z jednotlivých družic a znalosti jejich polohy) a předem definovaných parametrů přijímač vypočítá polohu antény, nadmořskou výšku a zobrazí přesné datum a čas. Komunikace probíhá pouze od družic k uživateli, GPS přijímač je tedy pasivní.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499497" y="8845550"/>
            <a:ext cx="4861571" cy="4861571"/>
          </a:xfrm>
          <a:custGeom>
            <a:avLst/>
            <a:gdLst/>
            <a:ahLst/>
            <a:cxnLst/>
            <a:rect r="r" b="b" t="t" l="l"/>
            <a:pathLst>
              <a:path h="4861571" w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930" y="1520210"/>
            <a:ext cx="8115177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STRUČNĚJI?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930" y="2860596"/>
            <a:ext cx="3041527" cy="8545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536449" y="-4576536"/>
            <a:ext cx="19769711" cy="19769711"/>
          </a:xfrm>
          <a:custGeom>
            <a:avLst/>
            <a:gdLst/>
            <a:ahLst/>
            <a:cxnLst/>
            <a:rect r="r" b="b" t="t" l="l"/>
            <a:pathLst>
              <a:path h="19769711" w="19769711">
                <a:moveTo>
                  <a:pt x="0" y="0"/>
                </a:moveTo>
                <a:lnTo>
                  <a:pt x="19769711" y="0"/>
                </a:lnTo>
                <a:lnTo>
                  <a:pt x="19769711" y="19769711"/>
                </a:lnTo>
                <a:lnTo>
                  <a:pt x="0" y="1976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93921" y="-5792234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9"/>
                </a:lnTo>
                <a:lnTo>
                  <a:pt x="0" y="9065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998354" y="1335449"/>
            <a:ext cx="5260946" cy="7779588"/>
          </a:xfrm>
          <a:custGeom>
            <a:avLst/>
            <a:gdLst/>
            <a:ahLst/>
            <a:cxnLst/>
            <a:rect r="r" b="b" t="t" l="l"/>
            <a:pathLst>
              <a:path h="7779588" w="5260946">
                <a:moveTo>
                  <a:pt x="5260946" y="0"/>
                </a:moveTo>
                <a:lnTo>
                  <a:pt x="0" y="0"/>
                </a:lnTo>
                <a:lnTo>
                  <a:pt x="0" y="7779588"/>
                </a:lnTo>
                <a:lnTo>
                  <a:pt x="5260946" y="7779588"/>
                </a:lnTo>
                <a:lnTo>
                  <a:pt x="5260946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823" y="1920312"/>
            <a:ext cx="5838631" cy="90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37"/>
              </a:lnSpc>
            </a:pPr>
            <a:r>
              <a:rPr lang="en-US" b="true" sz="576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VPN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930" y="3198371"/>
            <a:ext cx="10068606" cy="411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VPN vám umožňuje přístup k obsahu, který může být geograficky omezen. Například, pokud se připojíte k serveru VPN v jiné zemi, můžete získat přístup k obsahu, který je dostupný pouze pro uživatele v této zemi.</a:t>
            </a:r>
          </a:p>
          <a:p>
            <a:pPr algn="just">
              <a:lnSpc>
                <a:spcPts val="2749"/>
              </a:lnSpc>
            </a:pPr>
          </a:p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Když se připojíte k VPN, vytvoříte šifrované spojení mezi vaším zařízením a serverem VPN. To znamená, že data, která odesíláte a přijímáte, jsou šifrována a chráněna před zásahem třetích stran.</a:t>
            </a:r>
          </a:p>
          <a:p>
            <a:pPr algn="just">
              <a:lnSpc>
                <a:spcPts val="2749"/>
              </a:lnSpc>
            </a:pPr>
          </a:p>
          <a:p>
            <a:pPr algn="just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VPN používá různé šifrovací protokoly, které zajišťují, že vaše data jsou chráněna během přenosu. I když někdo zachytí vaše data, nebude je moci přečíst, protože jsou šifrována.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224578" y="8845550"/>
            <a:ext cx="4861571" cy="4861571"/>
          </a:xfrm>
          <a:custGeom>
            <a:avLst/>
            <a:gdLst/>
            <a:ahLst/>
            <a:cxnLst/>
            <a:rect r="r" b="b" t="t" l="l"/>
            <a:pathLst>
              <a:path h="4861571" w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DAGRv22tTuE</dc:identifier>
  <dcterms:modified xsi:type="dcterms:W3CDTF">2011-08-01T06:04:30Z</dcterms:modified>
  <cp:revision>1</cp:revision>
  <dc:title>GEOTRACK</dc:title>
</cp:coreProperties>
</file>